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6" r:id="rId3"/>
    <p:sldId id="371" r:id="rId4"/>
    <p:sldId id="369" r:id="rId5"/>
    <p:sldId id="364" r:id="rId6"/>
    <p:sldId id="368" r:id="rId7"/>
    <p:sldId id="370" r:id="rId8"/>
    <p:sldId id="367" r:id="rId9"/>
    <p:sldId id="288" r:id="rId10"/>
    <p:sldId id="386" r:id="rId11"/>
    <p:sldId id="397" r:id="rId12"/>
    <p:sldId id="387" r:id="rId13"/>
    <p:sldId id="373" r:id="rId14"/>
    <p:sldId id="374" r:id="rId15"/>
    <p:sldId id="375" r:id="rId16"/>
    <p:sldId id="372" r:id="rId17"/>
    <p:sldId id="376" r:id="rId18"/>
    <p:sldId id="377" r:id="rId19"/>
    <p:sldId id="378" r:id="rId20"/>
    <p:sldId id="274" r:id="rId21"/>
    <p:sldId id="314" r:id="rId22"/>
    <p:sldId id="315" r:id="rId23"/>
    <p:sldId id="398" r:id="rId24"/>
    <p:sldId id="317" r:id="rId25"/>
    <p:sldId id="318" r:id="rId26"/>
    <p:sldId id="396" r:id="rId27"/>
    <p:sldId id="395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275" r:id="rId36"/>
    <p:sldId id="281" r:id="rId37"/>
    <p:sldId id="280" r:id="rId38"/>
    <p:sldId id="365" r:id="rId39"/>
    <p:sldId id="291" r:id="rId40"/>
    <p:sldId id="320" r:id="rId41"/>
    <p:sldId id="32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17A8"/>
    <a:srgbClr val="F17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3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2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6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7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3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7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9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1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85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FA74-3580-40AE-ABBA-B0AE97308F37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2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linear_regression_00_plot.ipynb" TargetMode="External"/><Relationship Id="rId2" Type="http://schemas.openxmlformats.org/officeDocument/2006/relationships/hyperlink" Target="gradient%20descent.ppt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888/notebooks/GitHub2/course/TechtreeAI/linear_regression_03_back_propagation.ipynb" TargetMode="External"/><Relationship Id="rId4" Type="http://schemas.openxmlformats.org/officeDocument/2006/relationships/hyperlink" Target="http://localhost:8888/notebooks/GitHub2/course/TechtreeAI/linear_regression_01_start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multi_variable_linear_regression_01_start.ipynb" TargetMode="External"/><Relationship Id="rId2" Type="http://schemas.openxmlformats.org/officeDocument/2006/relationships/hyperlink" Target="http://localhost:8888/notebooks/GitHub2/course/TechtreeAI/multi_variable_linear_regression_00_plo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GitHub2/course/TechtreeAI/multi_variable_linear_regression_02_matrix.ipynb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888/notebooks/GitHub2/course/TechtreeAI/logistic_classification_03_softmax_cross_entropy_with_logits.ipynb" TargetMode="External"/><Relationship Id="rId3" Type="http://schemas.openxmlformats.org/officeDocument/2006/relationships/hyperlink" Target="softmax.pptx" TargetMode="External"/><Relationship Id="rId7" Type="http://schemas.openxmlformats.org/officeDocument/2006/relationships/hyperlink" Target="http://localhost:8888/notebooks/GitHub2/course/TechtreeAI/logistic_classification_02_softmax.ipynb" TargetMode="External"/><Relationship Id="rId2" Type="http://schemas.openxmlformats.org/officeDocument/2006/relationships/hyperlink" Target="activation%20function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888/notebooks/GitHub2/course/TechtreeAI/Logistic_regression_classification_01_start.ipynb" TargetMode="External"/><Relationship Id="rId5" Type="http://schemas.openxmlformats.org/officeDocument/2006/relationships/hyperlink" Target="http://localhost:8888/edit/GitHub2/course/TechtreeAI/data/data_diabetes.csv" TargetMode="External"/><Relationship Id="rId4" Type="http://schemas.openxmlformats.org/officeDocument/2006/relationships/hyperlink" Target="information%20therory.ppt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mnist_02_logistic_regression.ipynb" TargetMode="External"/><Relationship Id="rId2" Type="http://schemas.openxmlformats.org/officeDocument/2006/relationships/hyperlink" Target="http://localhost:8888/notebooks/GitHub2/course/TechtreeAI/mnist_01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888/notebooks/GitHub2/course/TechtreeAI/mnist_04_cnn.ipynb" TargetMode="External"/><Relationship Id="rId4" Type="http://schemas.openxmlformats.org/officeDocument/2006/relationships/hyperlink" Target="http://localhost:8888/notebooks/GitHub2/course/TechtreeAI/mnist_03_mlp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26" Type="http://schemas.openxmlformats.org/officeDocument/2006/relationships/image" Target="../media/image35.jpg"/><Relationship Id="rId39" Type="http://schemas.openxmlformats.org/officeDocument/2006/relationships/image" Target="../media/image48.jpg"/><Relationship Id="rId21" Type="http://schemas.openxmlformats.org/officeDocument/2006/relationships/image" Target="../media/image30.jpg"/><Relationship Id="rId34" Type="http://schemas.openxmlformats.org/officeDocument/2006/relationships/image" Target="../media/image43.jpg"/><Relationship Id="rId42" Type="http://schemas.openxmlformats.org/officeDocument/2006/relationships/image" Target="../media/image51.jpg"/><Relationship Id="rId47" Type="http://schemas.openxmlformats.org/officeDocument/2006/relationships/image" Target="../media/image56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29" Type="http://schemas.openxmlformats.org/officeDocument/2006/relationships/image" Target="../media/image38.jpg"/><Relationship Id="rId11" Type="http://schemas.openxmlformats.org/officeDocument/2006/relationships/image" Target="../media/image20.jpg"/><Relationship Id="rId24" Type="http://schemas.openxmlformats.org/officeDocument/2006/relationships/image" Target="../media/image33.jpg"/><Relationship Id="rId32" Type="http://schemas.openxmlformats.org/officeDocument/2006/relationships/image" Target="../media/image41.jpg"/><Relationship Id="rId37" Type="http://schemas.openxmlformats.org/officeDocument/2006/relationships/image" Target="../media/image46.jpg"/><Relationship Id="rId40" Type="http://schemas.openxmlformats.org/officeDocument/2006/relationships/image" Target="../media/image49.jpg"/><Relationship Id="rId45" Type="http://schemas.openxmlformats.org/officeDocument/2006/relationships/image" Target="../media/image54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23" Type="http://schemas.openxmlformats.org/officeDocument/2006/relationships/image" Target="../media/image32.jpg"/><Relationship Id="rId28" Type="http://schemas.openxmlformats.org/officeDocument/2006/relationships/image" Target="../media/image37.jpg"/><Relationship Id="rId36" Type="http://schemas.openxmlformats.org/officeDocument/2006/relationships/image" Target="../media/image45.jpg"/><Relationship Id="rId49" Type="http://schemas.openxmlformats.org/officeDocument/2006/relationships/image" Target="../media/image58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31" Type="http://schemas.openxmlformats.org/officeDocument/2006/relationships/image" Target="../media/image40.jpg"/><Relationship Id="rId44" Type="http://schemas.openxmlformats.org/officeDocument/2006/relationships/image" Target="../media/image53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Relationship Id="rId22" Type="http://schemas.openxmlformats.org/officeDocument/2006/relationships/image" Target="../media/image31.jpg"/><Relationship Id="rId27" Type="http://schemas.openxmlformats.org/officeDocument/2006/relationships/image" Target="../media/image36.jpg"/><Relationship Id="rId30" Type="http://schemas.openxmlformats.org/officeDocument/2006/relationships/image" Target="../media/image39.jpg"/><Relationship Id="rId35" Type="http://schemas.openxmlformats.org/officeDocument/2006/relationships/image" Target="../media/image44.jpg"/><Relationship Id="rId43" Type="http://schemas.openxmlformats.org/officeDocument/2006/relationships/image" Target="../media/image52.jpg"/><Relationship Id="rId48" Type="http://schemas.openxmlformats.org/officeDocument/2006/relationships/image" Target="../media/image57.jpg"/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5" Type="http://schemas.openxmlformats.org/officeDocument/2006/relationships/image" Target="../media/image34.jpg"/><Relationship Id="rId33" Type="http://schemas.openxmlformats.org/officeDocument/2006/relationships/image" Target="../media/image42.jpg"/><Relationship Id="rId38" Type="http://schemas.openxmlformats.org/officeDocument/2006/relationships/image" Target="../media/image47.jpg"/><Relationship Id="rId46" Type="http://schemas.openxmlformats.org/officeDocument/2006/relationships/image" Target="../media/image55.jpg"/><Relationship Id="rId20" Type="http://schemas.openxmlformats.org/officeDocument/2006/relationships/image" Target="../media/image29.jpg"/><Relationship Id="rId41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rnn_02_hihello.ipynb" TargetMode="External"/><Relationship Id="rId7" Type="http://schemas.openxmlformats.org/officeDocument/2006/relationships/hyperlink" Target="http://localhost:8888/notebooks/GitHub2/course/TechtreeAI/rnn_06_predict_stock.ipynb" TargetMode="External"/><Relationship Id="rId2" Type="http://schemas.openxmlformats.org/officeDocument/2006/relationships/hyperlink" Target="http://localhost:8888/notebooks/GitHub2/course/TechtreeAI/rnn_01_start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888/notebooks/GitHub2/course/TechtreeAI/rnn_05_multi_sentence.ipynb" TargetMode="External"/><Relationship Id="rId5" Type="http://schemas.openxmlformats.org/officeDocument/2006/relationships/hyperlink" Target="http://localhost:8888/notebooks/GitHub2/course/TechtreeAI/rnn_04_sentence_softmax.ipynb" TargetMode="External"/><Relationship Id="rId4" Type="http://schemas.openxmlformats.org/officeDocument/2006/relationships/hyperlink" Target="http://localhost:8888/notebooks/GitHub2/course/TechtreeAI/rnn_03_sentence.ipynb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ingkoreanlab.com/app/jAI/jQLearnin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with.org/others26/joinLectures/9829" TargetMode="External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with.org/others27/joinLectures/9936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perceptron.ppt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어떻게 대비할까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Deeplearning</a:t>
            </a:r>
            <a:r>
              <a:rPr lang="en-US" altLang="ko-KR" dirty="0" smtClean="0"/>
              <a:t> 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92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</a:t>
            </a:r>
            <a:r>
              <a:rPr kumimoji="1" lang="ko-KR" altLang="en-US" dirty="0"/>
              <a:t>하다면 이 정도는 돼야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8200" y="1696777"/>
            <a:ext cx="4834062" cy="2379512"/>
            <a:chOff x="2063552" y="1268760"/>
            <a:chExt cx="3608710" cy="2379512"/>
          </a:xfrm>
        </p:grpSpPr>
        <p:sp>
          <p:nvSpPr>
            <p:cNvPr id="5" name="TextBox 4"/>
            <p:cNvSpPr txBox="1"/>
            <p:nvPr/>
          </p:nvSpPr>
          <p:spPr>
            <a:xfrm>
              <a:off x="2063552" y="1268760"/>
              <a:ext cx="2307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err="1" smtClean="0">
                  <a:latin typeface="나눔바른고딕OTF Bold" charset="-127"/>
                  <a:ea typeface="나눔바른고딕OTF Bold" charset="-127"/>
                </a:rPr>
                <a:t>AlexNet</a:t>
              </a:r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 (8 layers)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3552" y="1789065"/>
              <a:ext cx="3608710" cy="1859207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456040" y="1696776"/>
            <a:ext cx="4897760" cy="2316935"/>
            <a:chOff x="6456040" y="1268759"/>
            <a:chExt cx="4104456" cy="2316935"/>
          </a:xfrm>
        </p:grpSpPr>
        <p:sp>
          <p:nvSpPr>
            <p:cNvPr id="6" name="TextBox 5"/>
            <p:cNvSpPr txBox="1"/>
            <p:nvPr/>
          </p:nvSpPr>
          <p:spPr>
            <a:xfrm>
              <a:off x="6456040" y="1268759"/>
              <a:ext cx="2348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VGG </a:t>
              </a:r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(19 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layers)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1728" y="1851641"/>
              <a:ext cx="4058768" cy="1734053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38200" y="4361073"/>
            <a:ext cx="5268601" cy="2060937"/>
            <a:chOff x="1843462" y="3933056"/>
            <a:chExt cx="4263339" cy="2060937"/>
          </a:xfrm>
        </p:grpSpPr>
        <p:sp>
          <p:nvSpPr>
            <p:cNvPr id="7" name="TextBox 6"/>
            <p:cNvSpPr txBox="1"/>
            <p:nvPr/>
          </p:nvSpPr>
          <p:spPr>
            <a:xfrm>
              <a:off x="2063553" y="3933056"/>
              <a:ext cx="3162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err="1">
                  <a:latin typeface="나눔바른고딕OTF Bold" charset="-127"/>
                  <a:ea typeface="나눔바른고딕OTF Bold" charset="-127"/>
                </a:rPr>
                <a:t>GoogLeNet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 </a:t>
              </a:r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(22 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layers)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4"/>
            <a:stretch/>
          </p:blipFill>
          <p:spPr bwMode="auto">
            <a:xfrm>
              <a:off x="1843462" y="4863981"/>
              <a:ext cx="4263339" cy="113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6163942" y="4370810"/>
            <a:ext cx="5189858" cy="1770472"/>
            <a:chOff x="6163942" y="3942793"/>
            <a:chExt cx="5189858" cy="1770472"/>
          </a:xfrm>
        </p:grpSpPr>
        <p:sp>
          <p:nvSpPr>
            <p:cNvPr id="8" name="TextBox 7"/>
            <p:cNvSpPr txBox="1"/>
            <p:nvPr/>
          </p:nvSpPr>
          <p:spPr>
            <a:xfrm>
              <a:off x="6456041" y="3942793"/>
              <a:ext cx="3430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err="1">
                  <a:latin typeface="나눔바른고딕OTF Bold" charset="-127"/>
                  <a:ea typeface="나눔바른고딕OTF Bold" charset="-127"/>
                </a:rPr>
                <a:t>ResNet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 </a:t>
              </a:r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(152 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layers)</a:t>
              </a:r>
              <a:endParaRPr kumimoji="1" lang="en-US" altLang="ko-KR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423214" y="2782679"/>
              <a:ext cx="671314" cy="518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467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</a:t>
            </a:r>
            <a:r>
              <a:rPr kumimoji="1" lang="ko-KR" altLang="en-US" dirty="0"/>
              <a:t>하다면 이 정도는 돼야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1966119"/>
            <a:ext cx="7696200" cy="411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09733" y="5697686"/>
            <a:ext cx="105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ZFNet</a:t>
            </a:r>
            <a:endParaRPr lang="en-US" altLang="ko-KR" sz="1200" dirty="0" smtClean="0"/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smtClean="0"/>
              <a:t>clarifai.com)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01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</a:t>
            </a:r>
            <a:r>
              <a:rPr kumimoji="1" lang="ko-KR" altLang="en-US" dirty="0"/>
              <a:t>하다면 이 정도는 </a:t>
            </a:r>
            <a:r>
              <a:rPr kumimoji="1" lang="ko-KR" altLang="en-US" dirty="0" smtClean="0"/>
              <a:t>돼야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01" y="1497389"/>
            <a:ext cx="6227397" cy="5360611"/>
          </a:xfrm>
        </p:spPr>
      </p:pic>
    </p:spTree>
    <p:extLst>
      <p:ext uri="{BB962C8B-B14F-4D97-AF65-F5344CB8AC3E}">
        <p14:creationId xmlns:p14="http://schemas.microsoft.com/office/powerpoint/2010/main" val="26217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선형 방정</a:t>
            </a:r>
            <a:r>
              <a:rPr lang="ko-KR" altLang="en-US" dirty="0"/>
              <a:t>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(W, b)</a:t>
            </a:r>
            <a:r>
              <a:rPr lang="ko-KR" altLang="en-US" dirty="0" smtClean="0"/>
              <a:t>를 구하라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= ax + b = WX + b (Y : output, X : input data, W : Weights, b : bias)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smtClean="0">
                <a:hlinkClick r:id="rId2" action="ppaction://hlinkpres?slideindex=1&amp;slidetitle="/>
              </a:rPr>
              <a:t>경사하강법</a:t>
            </a:r>
            <a:r>
              <a:rPr lang="en-US" altLang="ko-KR" dirty="0" smtClean="0">
                <a:hlinkClick r:id="rId2" action="ppaction://hlinkpres?slideindex=1&amp;slidetitle="/>
              </a:rPr>
              <a:t>*</a:t>
            </a:r>
            <a:r>
              <a:rPr lang="ko-KR" altLang="en-US" dirty="0" smtClean="0">
                <a:hlinkClick r:id="rId2" action="ppaction://hlinkpres?slideindex=1&amp;slidetitle="/>
              </a:rPr>
              <a:t> </a:t>
            </a:r>
            <a:r>
              <a:rPr lang="en-US" altLang="ko-KR" dirty="0" smtClean="0">
                <a:hlinkClick r:id="rId2" action="ppaction://hlinkpres?slideindex=1&amp;slidetitle="/>
              </a:rPr>
              <a:t>(Gradient Descent)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en-US" altLang="ko-KR" dirty="0" smtClean="0">
                <a:hlinkClick r:id="rId3"/>
              </a:rPr>
              <a:t>Plot </a:t>
            </a:r>
            <a:r>
              <a:rPr lang="ko-KR" altLang="en-US" dirty="0" smtClean="0">
                <a:hlinkClick r:id="rId3"/>
              </a:rPr>
              <a:t>보기 </a:t>
            </a:r>
            <a:r>
              <a:rPr lang="en-US" altLang="ko-KR" dirty="0" smtClean="0">
                <a:hlinkClick r:id="rId3"/>
              </a:rPr>
              <a:t>(data </a:t>
            </a:r>
            <a:r>
              <a:rPr lang="ko-KR" altLang="en-US" dirty="0" smtClean="0">
                <a:hlinkClick r:id="rId3"/>
              </a:rPr>
              <a:t>분포</a:t>
            </a:r>
            <a:r>
              <a:rPr lang="en-US" altLang="ko-KR" dirty="0" smtClean="0">
                <a:hlinkClick r:id="rId3"/>
              </a:rPr>
              <a:t>, loss plot)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Tensorflow</a:t>
            </a:r>
            <a:r>
              <a:rPr lang="ko-KR" altLang="en-US" dirty="0" smtClean="0">
                <a:hlinkClick r:id="rId4"/>
              </a:rPr>
              <a:t>를 통한 경사하강법</a:t>
            </a:r>
            <a:endParaRPr lang="en-US" altLang="ko-KR" dirty="0" smtClean="0"/>
          </a:p>
          <a:p>
            <a:pPr lvl="1"/>
            <a:r>
              <a:rPr lang="ko-KR" altLang="en-US" dirty="0" smtClean="0">
                <a:hlinkClick r:id="rId5"/>
              </a:rPr>
              <a:t>자체 경사하강법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기타</a:t>
            </a:r>
            <a:r>
              <a:rPr lang="en-US" altLang="ko-KR" dirty="0" smtClean="0"/>
              <a:t>) </a:t>
            </a:r>
            <a:r>
              <a:rPr lang="en-US" altLang="ko-KR" dirty="0"/>
              <a:t>Tensorflow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tensorboard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3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 variable linear </a:t>
            </a:r>
            <a:r>
              <a:rPr lang="en-US" altLang="ko-KR" dirty="0"/>
              <a:t>regression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개의 변수에 대한 선형 방정</a:t>
            </a:r>
            <a:r>
              <a:rPr lang="ko-KR" altLang="en-US" dirty="0"/>
              <a:t>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(W, b)</a:t>
            </a:r>
            <a:r>
              <a:rPr lang="ko-KR" altLang="en-US" dirty="0" smtClean="0"/>
              <a:t>를 구하라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= ax + b = WX + b = w1x1 + w2x2 + w3x3 + b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Linear regression</a:t>
            </a:r>
            <a:r>
              <a:rPr lang="ko-KR" altLang="en-US" dirty="0" smtClean="0"/>
              <a:t>과 동일함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ko-KR" altLang="en-US" dirty="0" smtClean="0">
                <a:hlinkClick r:id="rId2"/>
              </a:rPr>
              <a:t>데이터 살펴보기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Variable</a:t>
            </a:r>
            <a:r>
              <a:rPr lang="ko-KR" altLang="en-US" dirty="0" smtClean="0">
                <a:hlinkClick r:id="rId3"/>
              </a:rPr>
              <a:t>별 변수 사용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Matrix(tensor) </a:t>
            </a:r>
            <a:r>
              <a:rPr lang="ko-KR" altLang="en-US" dirty="0" smtClean="0">
                <a:hlinkClick r:id="rId4"/>
              </a:rPr>
              <a:t>연산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기타</a:t>
            </a:r>
            <a:r>
              <a:rPr lang="en-US" altLang="ko-KR" dirty="0" smtClean="0"/>
              <a:t>) </a:t>
            </a:r>
            <a:r>
              <a:rPr lang="en-US" altLang="ko-KR" dirty="0"/>
              <a:t>Tensorflow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tensorboard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28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Logistic regression/classification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/>
              <a:t>비</a:t>
            </a:r>
            <a:r>
              <a:rPr lang="ko-KR" altLang="en-US" dirty="0" smtClean="0"/>
              <a:t>선형 방정</a:t>
            </a:r>
            <a:r>
              <a:rPr lang="ko-KR" altLang="en-US" dirty="0"/>
              <a:t>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(W, b)</a:t>
            </a:r>
            <a:r>
              <a:rPr lang="ko-KR" altLang="en-US" dirty="0" smtClean="0"/>
              <a:t>를 구하라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= </a:t>
            </a:r>
            <a:r>
              <a:rPr lang="el-GR" altLang="ko-KR" dirty="0" smtClean="0"/>
              <a:t>σ</a:t>
            </a:r>
            <a:r>
              <a:rPr lang="en-US" altLang="ko-KR" dirty="0" smtClean="0"/>
              <a:t>(ax + b) = </a:t>
            </a:r>
            <a:r>
              <a:rPr lang="el-GR" altLang="ko-KR" dirty="0"/>
              <a:t>σ</a:t>
            </a:r>
            <a:r>
              <a:rPr lang="en-US" altLang="ko-KR" dirty="0"/>
              <a:t>(WX </a:t>
            </a:r>
            <a:r>
              <a:rPr lang="en-US" altLang="ko-KR" dirty="0" smtClean="0"/>
              <a:t>+ b)		(</a:t>
            </a:r>
            <a:r>
              <a:rPr lang="el-GR" altLang="ko-KR" dirty="0" smtClean="0"/>
              <a:t>σ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 action="ppaction://hlinkpres?slideindex=1&amp;slidetitle="/>
              </a:rPr>
              <a:t>logistic function*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>
                <a:hlinkClick r:id="rId3" action="ppaction://hlinkpres?slideindex=1&amp;slidetitle="/>
              </a:rPr>
              <a:t>Softmax*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softmax_</a:t>
            </a:r>
            <a:r>
              <a:rPr lang="en-US" altLang="ko-KR" dirty="0" err="1" smtClean="0">
                <a:hlinkClick r:id="rId4" action="ppaction://hlinkpres?slideindex=1&amp;slidetitle="/>
              </a:rPr>
              <a:t>cross_entropy</a:t>
            </a:r>
            <a:r>
              <a:rPr lang="en-US" altLang="ko-KR" dirty="0" smtClean="0">
                <a:hlinkClick r:id="rId4" action="ppaction://hlinkpres?slideindex=1&amp;slidetitle="/>
              </a:rPr>
              <a:t>*</a:t>
            </a:r>
            <a:r>
              <a:rPr lang="en-US" altLang="ko-KR" dirty="0" smtClean="0"/>
              <a:t>_</a:t>
            </a:r>
            <a:r>
              <a:rPr lang="en-US" altLang="ko-KR" dirty="0" err="1" smtClean="0"/>
              <a:t>with_logits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en-US" altLang="ko-KR" dirty="0" smtClean="0"/>
              <a:t>Diabetes </a:t>
            </a:r>
            <a:r>
              <a:rPr lang="ko-KR" altLang="en-US" dirty="0" smtClean="0"/>
              <a:t>진단</a:t>
            </a:r>
            <a:endParaRPr lang="en-US" altLang="ko-KR" dirty="0" smtClean="0"/>
          </a:p>
          <a:p>
            <a:pPr lvl="2"/>
            <a:r>
              <a:rPr lang="ko-KR" altLang="en-US" dirty="0" smtClean="0">
                <a:hlinkClick r:id="rId5"/>
              </a:rPr>
              <a:t>데이터 둘러보기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6"/>
              </a:rPr>
              <a:t>Logistic regression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7"/>
              </a:rPr>
              <a:t>Softmax </a:t>
            </a:r>
            <a:r>
              <a:rPr lang="ko-KR" altLang="en-US" dirty="0" smtClean="0">
                <a:hlinkClick r:id="rId7"/>
              </a:rPr>
              <a:t>사용하기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8"/>
              </a:rPr>
              <a:t>Softmax_cross_entropy_with_logits </a:t>
            </a:r>
            <a:r>
              <a:rPr lang="ko-KR" altLang="en-US" dirty="0" smtClean="0">
                <a:hlinkClick r:id="rId8"/>
              </a:rPr>
              <a:t>사용하기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90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(Convolutional Neural Network)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데이터를 보고 분류를 하라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 Convolution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ko-KR" altLang="en-US" dirty="0" err="1" smtClean="0"/>
              <a:t>손글씨를</a:t>
            </a:r>
            <a:r>
              <a:rPr lang="ko-KR" altLang="en-US" dirty="0" smtClean="0"/>
              <a:t> 지금까지의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방법으로 학습하라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Mnist </a:t>
            </a:r>
            <a:r>
              <a:rPr lang="ko-KR" altLang="en-US" dirty="0" smtClean="0">
                <a:hlinkClick r:id="rId2"/>
              </a:rPr>
              <a:t>설명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3"/>
              </a:rPr>
              <a:t>Logistic regression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4"/>
              </a:rPr>
              <a:t>Multi-Layer Perceptron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5"/>
              </a:rPr>
              <a:t>CNN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0706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4" y="3871825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(Convolutional Neural Network)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이미지 인식에 가장 널리 사용됨</a:t>
            </a:r>
            <a:endParaRPr lang="en-US" altLang="ko-KR" sz="2400" dirty="0"/>
          </a:p>
          <a:p>
            <a:r>
              <a:rPr lang="ko-KR" altLang="en-US" sz="2400" dirty="0"/>
              <a:t>일반적으로 </a:t>
            </a:r>
            <a:r>
              <a:rPr lang="en-US" altLang="ko-KR" sz="2400" dirty="0"/>
              <a:t>convolution layer, pooling layer, fully-connected layer</a:t>
            </a:r>
            <a:r>
              <a:rPr lang="ko-KR" altLang="en-US" sz="2400" dirty="0"/>
              <a:t>로 구성</a:t>
            </a:r>
            <a:endParaRPr lang="en-US" altLang="ko-KR" sz="2400" dirty="0"/>
          </a:p>
          <a:p>
            <a:r>
              <a:rPr lang="en-US" altLang="ko-KR" sz="2400" dirty="0"/>
              <a:t>Parameter(weight) sharing</a:t>
            </a:r>
          </a:p>
          <a:p>
            <a:r>
              <a:rPr lang="en-US" altLang="ko-KR" sz="2400" dirty="0"/>
              <a:t>Convolution</a:t>
            </a:r>
            <a:r>
              <a:rPr lang="ko-KR" altLang="en-US" sz="2400" dirty="0"/>
              <a:t>과 </a:t>
            </a:r>
            <a:r>
              <a:rPr lang="en-US" altLang="ko-KR" sz="2400" dirty="0"/>
              <a:t>pooling layer</a:t>
            </a:r>
            <a:r>
              <a:rPr lang="ko-KR" altLang="en-US" sz="2400" dirty="0"/>
              <a:t>는 </a:t>
            </a:r>
            <a:r>
              <a:rPr lang="en-US" altLang="ko-KR" sz="2400" dirty="0"/>
              <a:t>feature</a:t>
            </a:r>
            <a:r>
              <a:rPr lang="ko-KR" altLang="en-US" sz="2400" dirty="0"/>
              <a:t>를 추출하고 </a:t>
            </a:r>
            <a:r>
              <a:rPr lang="en-US" altLang="ko-KR" sz="2400" dirty="0"/>
              <a:t>fully-connected layer</a:t>
            </a:r>
            <a:r>
              <a:rPr lang="ko-KR" altLang="en-US" sz="2400" dirty="0"/>
              <a:t>는 어떤 </a:t>
            </a:r>
            <a:r>
              <a:rPr lang="en-US" altLang="ko-KR" sz="2400" dirty="0"/>
              <a:t>class</a:t>
            </a:r>
            <a:r>
              <a:rPr lang="ko-KR" altLang="en-US" sz="2400" dirty="0"/>
              <a:t>에 속하는지 판단하는 역할을 수행</a:t>
            </a:r>
            <a:endParaRPr lang="en-US" altLang="ko-K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89486" y="6564862"/>
            <a:ext cx="339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Picture Credit : The Data Science blog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659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- </a:t>
            </a:r>
            <a:r>
              <a:rPr lang="ko-KR" altLang="en-US" dirty="0"/>
              <a:t>동작원리</a:t>
            </a:r>
          </a:p>
        </p:txBody>
      </p:sp>
      <p:pic>
        <p:nvPicPr>
          <p:cNvPr id="19" name="내용 개체 틀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1721361"/>
            <a:ext cx="609600" cy="609600"/>
          </a:xfr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721361"/>
            <a:ext cx="609600" cy="609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1721361"/>
            <a:ext cx="609600" cy="609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1721361"/>
            <a:ext cx="609600" cy="6096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1721361"/>
            <a:ext cx="609600" cy="609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1722155"/>
            <a:ext cx="609600" cy="609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1721361"/>
            <a:ext cx="609600" cy="609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721361"/>
            <a:ext cx="609600" cy="6096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2407955"/>
            <a:ext cx="609600" cy="6096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2407955"/>
            <a:ext cx="609600" cy="6096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2407955"/>
            <a:ext cx="609600" cy="6096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2407955"/>
            <a:ext cx="609600" cy="6096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407955"/>
            <a:ext cx="609600" cy="6096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2407955"/>
            <a:ext cx="609600" cy="6096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2407955"/>
            <a:ext cx="609600" cy="6096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407955"/>
            <a:ext cx="609600" cy="6096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3094549"/>
            <a:ext cx="609600" cy="6096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094549"/>
            <a:ext cx="609600" cy="609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3094549"/>
            <a:ext cx="609600" cy="6096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3094549"/>
            <a:ext cx="609600" cy="6096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3094549"/>
            <a:ext cx="609600" cy="6096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094549"/>
            <a:ext cx="609600" cy="6096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3094549"/>
            <a:ext cx="609600" cy="609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94549"/>
            <a:ext cx="609600" cy="6096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3781143"/>
            <a:ext cx="609600" cy="6096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781143"/>
            <a:ext cx="609600" cy="6096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3781143"/>
            <a:ext cx="609600" cy="6096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3781143"/>
            <a:ext cx="609600" cy="6096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3781143"/>
            <a:ext cx="609600" cy="6096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781143"/>
            <a:ext cx="609600" cy="6096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3781143"/>
            <a:ext cx="609600" cy="6096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781143"/>
            <a:ext cx="609600" cy="6096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4467737"/>
            <a:ext cx="609600" cy="609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4467737"/>
            <a:ext cx="609600" cy="6096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4467737"/>
            <a:ext cx="609600" cy="6096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895" y="4467737"/>
            <a:ext cx="609600" cy="6096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4467737"/>
            <a:ext cx="609600" cy="6096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4467737"/>
            <a:ext cx="609600" cy="6096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4467737"/>
            <a:ext cx="609600" cy="6096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4467737"/>
            <a:ext cx="609600" cy="6096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5154331"/>
            <a:ext cx="609600" cy="6096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5154331"/>
            <a:ext cx="609600" cy="6096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5154331"/>
            <a:ext cx="609600" cy="6096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95" y="5154331"/>
            <a:ext cx="609600" cy="6096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40" y="5154331"/>
            <a:ext cx="609600" cy="6096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5154331"/>
            <a:ext cx="609600" cy="6096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5147505"/>
            <a:ext cx="609600" cy="6096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141777"/>
            <a:ext cx="609600" cy="609600"/>
          </a:xfrm>
          <a:prstGeom prst="rect">
            <a:avLst/>
          </a:prstGeom>
        </p:spPr>
      </p:pic>
      <p:sp>
        <p:nvSpPr>
          <p:cNvPr id="67" name="내용 개체 틀 2"/>
          <p:cNvSpPr txBox="1">
            <a:spLocks/>
          </p:cNvSpPr>
          <p:nvPr/>
        </p:nvSpPr>
        <p:spPr>
          <a:xfrm>
            <a:off x="2152650" y="1499287"/>
            <a:ext cx="8350593" cy="4757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6" name="내용 개체 틀 2"/>
          <p:cNvSpPr txBox="1">
            <a:spLocks/>
          </p:cNvSpPr>
          <p:nvPr/>
        </p:nvSpPr>
        <p:spPr>
          <a:xfrm>
            <a:off x="1757158" y="1604221"/>
            <a:ext cx="3291435" cy="518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이미지를 작은</a:t>
            </a:r>
            <a:r>
              <a:rPr lang="en-US" altLang="ko-KR" sz="2000" dirty="0"/>
              <a:t> tile</a:t>
            </a:r>
            <a:r>
              <a:rPr lang="ko-KR" altLang="en-US" sz="2000" dirty="0"/>
              <a:t>로 나누고</a:t>
            </a:r>
            <a:r>
              <a:rPr lang="en-US" altLang="ko-KR" sz="2000" dirty="0"/>
              <a:t>, </a:t>
            </a:r>
            <a:r>
              <a:rPr lang="ko-KR" altLang="en-US" sz="2000" dirty="0"/>
              <a:t>작은 </a:t>
            </a:r>
            <a:r>
              <a:rPr lang="en-US" altLang="ko-KR" sz="2000" dirty="0"/>
              <a:t>network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tile</a:t>
            </a:r>
            <a:r>
              <a:rPr lang="ko-KR" altLang="en-US" sz="2000" dirty="0"/>
              <a:t>에서 특정 </a:t>
            </a:r>
            <a:r>
              <a:rPr lang="en-US" altLang="ko-KR" sz="2000" dirty="0"/>
              <a:t>feature</a:t>
            </a:r>
            <a:r>
              <a:rPr lang="ko-KR" altLang="en-US" sz="2000" dirty="0"/>
              <a:t>를 추출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</a:t>
            </a:r>
            <a:r>
              <a:rPr lang="ko-KR" altLang="en-US" sz="2000" dirty="0"/>
              <a:t>귀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Newtork</a:t>
            </a:r>
            <a:r>
              <a:rPr lang="ko-KR" altLang="en-US" sz="2000" dirty="0"/>
              <a:t>가 다음 </a:t>
            </a:r>
            <a:r>
              <a:rPr lang="en-US" altLang="ko-KR" sz="2000" dirty="0"/>
              <a:t>tile</a:t>
            </a:r>
            <a:r>
              <a:rPr lang="ko-KR" altLang="en-US" sz="2000" dirty="0"/>
              <a:t>로 이동하면서 같은 방법으로</a:t>
            </a:r>
            <a:r>
              <a:rPr lang="en-US" altLang="ko-KR" sz="2000" dirty="0"/>
              <a:t>feature</a:t>
            </a:r>
            <a:r>
              <a:rPr lang="ko-KR" altLang="en-US" sz="2000" dirty="0"/>
              <a:t>를 추출</a:t>
            </a:r>
            <a:r>
              <a:rPr lang="en-US" altLang="ko-KR" sz="2000" dirty="0"/>
              <a:t>(</a:t>
            </a:r>
            <a:r>
              <a:rPr lang="ko-KR" altLang="en-US" sz="2000" dirty="0"/>
              <a:t>동일한 </a:t>
            </a:r>
            <a:r>
              <a:rPr lang="en-US" altLang="ko-KR" sz="2000" dirty="0"/>
              <a:t>weight</a:t>
            </a:r>
            <a:r>
              <a:rPr lang="ko-KR" altLang="en-US" sz="2000" dirty="0"/>
              <a:t> 사용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다른 </a:t>
            </a:r>
            <a:r>
              <a:rPr lang="en-US" altLang="ko-KR" sz="2000" dirty="0"/>
              <a:t>feature(</a:t>
            </a:r>
            <a:r>
              <a:rPr lang="ko-KR" altLang="en-US" sz="2000" dirty="0"/>
              <a:t>예</a:t>
            </a:r>
            <a:r>
              <a:rPr lang="en-US" altLang="ko-KR" sz="2000" dirty="0"/>
              <a:t>: </a:t>
            </a:r>
            <a:r>
              <a:rPr lang="ko-KR" altLang="en-US" sz="2000" dirty="0"/>
              <a:t>눈</a:t>
            </a:r>
            <a:r>
              <a:rPr lang="en-US" altLang="ko-KR" sz="2000" dirty="0"/>
              <a:t>)</a:t>
            </a:r>
            <a:r>
              <a:rPr lang="ko-KR" altLang="en-US" sz="2000" dirty="0"/>
              <a:t>를 추출하는 </a:t>
            </a:r>
            <a:r>
              <a:rPr lang="en-US" altLang="ko-KR" sz="2000" dirty="0"/>
              <a:t>network</a:t>
            </a:r>
            <a:r>
              <a:rPr lang="ko-KR" altLang="en-US" sz="2000" dirty="0"/>
              <a:t>를 추가로 만들고 위와 같은 방법으로 </a:t>
            </a:r>
            <a:r>
              <a:rPr lang="en-US" altLang="ko-KR" sz="2000" dirty="0"/>
              <a:t>tile</a:t>
            </a:r>
            <a:r>
              <a:rPr lang="ko-KR" altLang="en-US" sz="2000" dirty="0"/>
              <a:t>을 하나씩 </a:t>
            </a:r>
            <a:r>
              <a:rPr lang="en-US" altLang="ko-KR" sz="2000" dirty="0"/>
              <a:t>network</a:t>
            </a:r>
            <a:r>
              <a:rPr lang="ko-KR" altLang="en-US" sz="2000" dirty="0"/>
              <a:t>에 적용</a:t>
            </a:r>
            <a:endParaRPr lang="en-US" altLang="ko-KR" sz="2000" dirty="0"/>
          </a:p>
          <a:p>
            <a:r>
              <a:rPr lang="ko-KR" altLang="en-US" sz="2000" dirty="0"/>
              <a:t>추출된 모든 </a:t>
            </a:r>
            <a:r>
              <a:rPr lang="en-US" altLang="ko-KR" sz="2000" dirty="0"/>
              <a:t>feature</a:t>
            </a:r>
            <a:r>
              <a:rPr lang="ko-KR" altLang="en-US" sz="2000" dirty="0"/>
              <a:t>들을 잘 조합하여 최종적으로 이미지를 판단 </a:t>
            </a:r>
          </a:p>
        </p:txBody>
      </p:sp>
    </p:spTree>
    <p:extLst>
      <p:ext uri="{BB962C8B-B14F-4D97-AF65-F5344CB8AC3E}">
        <p14:creationId xmlns:p14="http://schemas.microsoft.com/office/powerpoint/2010/main" val="418623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4750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하위 </a:t>
            </a:r>
            <a:r>
              <a:rPr lang="en-US" altLang="ko-KR" sz="2400" dirty="0"/>
              <a:t>layer</a:t>
            </a:r>
            <a:r>
              <a:rPr lang="ko-KR" altLang="en-US" sz="2400" dirty="0"/>
              <a:t>에서는 선</a:t>
            </a:r>
            <a:r>
              <a:rPr lang="en-US" altLang="ko-KR" sz="2400" dirty="0"/>
              <a:t>, </a:t>
            </a:r>
            <a:r>
              <a:rPr lang="ko-KR" altLang="en-US" sz="2400" dirty="0"/>
              <a:t>곡선</a:t>
            </a:r>
            <a:r>
              <a:rPr lang="en-US" altLang="ko-KR" sz="2400" dirty="0"/>
              <a:t>, </a:t>
            </a:r>
            <a:r>
              <a:rPr lang="ko-KR" altLang="en-US" sz="2400" dirty="0"/>
              <a:t>색과 같은 </a:t>
            </a:r>
            <a:r>
              <a:rPr lang="en-US" altLang="ko-KR" sz="2400" dirty="0"/>
              <a:t>feature</a:t>
            </a:r>
            <a:r>
              <a:rPr lang="ko-KR" altLang="en-US" sz="2400" dirty="0"/>
              <a:t>들을 추출</a:t>
            </a:r>
            <a:r>
              <a:rPr lang="en-US" altLang="ko-KR" sz="2400" dirty="0"/>
              <a:t>, </a:t>
            </a:r>
            <a:r>
              <a:rPr lang="ko-KR" altLang="en-US" sz="2400" dirty="0"/>
              <a:t>상위 </a:t>
            </a:r>
            <a:r>
              <a:rPr lang="en-US" altLang="ko-KR" sz="2400" dirty="0"/>
              <a:t>layer</a:t>
            </a:r>
            <a:r>
              <a:rPr lang="ko-KR" altLang="en-US" sz="2400" dirty="0"/>
              <a:t>로 갈수록 점점 추상화된 </a:t>
            </a:r>
            <a:r>
              <a:rPr lang="en-US" altLang="ko-KR" sz="2400" dirty="0"/>
              <a:t>feature</a:t>
            </a:r>
            <a:r>
              <a:rPr lang="ko-KR" altLang="en-US" sz="2400" dirty="0"/>
              <a:t>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48" y="2423610"/>
            <a:ext cx="7074978" cy="43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0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r>
              <a:rPr lang="ko-KR" altLang="en-US" dirty="0" err="1" smtClean="0"/>
              <a:t>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강화학습</a:t>
            </a:r>
            <a:endParaRPr lang="en-US" altLang="ko-KR" dirty="0" smtClean="0"/>
          </a:p>
          <a:p>
            <a:r>
              <a:rPr lang="ko-KR" altLang="en-US" dirty="0" err="1" smtClean="0"/>
              <a:t>딥러닝이란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regression/classification</a:t>
            </a:r>
          </a:p>
          <a:p>
            <a:r>
              <a:rPr lang="en-US" altLang="ko-KR" dirty="0" smtClean="0"/>
              <a:t>CNN</a:t>
            </a:r>
          </a:p>
          <a:p>
            <a:r>
              <a:rPr lang="en-US" altLang="ko-KR" dirty="0" smtClean="0"/>
              <a:t>RNN</a:t>
            </a:r>
          </a:p>
          <a:p>
            <a:r>
              <a:rPr lang="ko-KR" altLang="en-US" dirty="0" err="1" smtClean="0"/>
              <a:t>강화학습</a:t>
            </a:r>
            <a:endParaRPr lang="en-US" altLang="ko-KR" dirty="0" smtClean="0"/>
          </a:p>
          <a:p>
            <a:r>
              <a:rPr lang="ko-KR" altLang="en-US" dirty="0" smtClean="0"/>
              <a:t>그 외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0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(Recurrent Neural Network)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103"/>
            <a:ext cx="12192000" cy="33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3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– </a:t>
            </a:r>
            <a:r>
              <a:rPr lang="ko-KR" altLang="en-US" dirty="0"/>
              <a:t>다양한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391569"/>
            <a:ext cx="10334625" cy="3219450"/>
          </a:xfrm>
          <a:prstGeom prst="rect">
            <a:avLst/>
          </a:prstGeom>
        </p:spPr>
      </p:pic>
      <p:pic>
        <p:nvPicPr>
          <p:cNvPr id="1026" name="Picture 2" descr="https://lh6.googleusercontent.com/4rlnAR1DbLVL77Ku_SWEUzaqs4YP6Vy1gXsfXa6wF-_8kZ7uPmRz3mkpMeZlobVlTdriVby3Vk94TUDnf3Z3Uv06F1VKUWbgtRd-KDOEExaULdKuN0i6V46HTnGXXeIwYJLDT0F_uvQ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87" y="5582130"/>
            <a:ext cx="1672010" cy="8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2790" y="59922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번역기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4921" y="645993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Sentiment Classification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3572" y="5779297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 Captioning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99549" y="5932172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Video classification</a:t>
            </a:r>
          </a:p>
          <a:p>
            <a:r>
              <a:rPr lang="en-US" altLang="ko-KR" dirty="0"/>
              <a:t>on frame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37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/ LSTM / GRU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29644"/>
            <a:ext cx="9601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/ LSTM / GRU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</a:t>
            </a:r>
          </a:p>
          <a:p>
            <a:pPr lvl="1"/>
            <a:r>
              <a:rPr lang="en-US" altLang="ko-KR" dirty="0" smtClean="0">
                <a:hlinkClick r:id="rId2"/>
              </a:rPr>
              <a:t>RNN</a:t>
            </a:r>
            <a:r>
              <a:rPr lang="ko-KR" altLang="en-US" dirty="0" smtClean="0">
                <a:hlinkClick r:id="rId2"/>
              </a:rPr>
              <a:t>의 다양한 사용 형태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RNN – </a:t>
            </a:r>
            <a:r>
              <a:rPr lang="en-US" altLang="ko-KR" dirty="0" err="1" smtClean="0">
                <a:hlinkClick r:id="rId3"/>
              </a:rPr>
              <a:t>hihello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RNN – sentence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5"/>
              </a:rPr>
              <a:t>RNN – sentence with </a:t>
            </a:r>
            <a:r>
              <a:rPr lang="en-US" altLang="ko-KR" dirty="0" err="1" smtClean="0">
                <a:hlinkClick r:id="rId5"/>
              </a:rPr>
              <a:t>softmax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6"/>
              </a:rPr>
              <a:t>RNN – multi sentence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7"/>
              </a:rPr>
              <a:t>RNN – predict stock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573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368734"/>
            <a:ext cx="3819525" cy="2886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54455" y="6218904"/>
            <a:ext cx="509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https://www.cs.utexas.edu/~eladlieb/RLRG.html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390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– Q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Q-learning Table (Determinant)</a:t>
            </a:r>
            <a:endParaRPr lang="en-US" altLang="ko-KR" dirty="0"/>
          </a:p>
          <a:p>
            <a:r>
              <a:rPr lang="en-US" altLang="ko-KR" dirty="0"/>
              <a:t>exploit &amp; exploration, discounted reward</a:t>
            </a:r>
          </a:p>
          <a:p>
            <a:r>
              <a:rPr lang="en-US" altLang="ko-KR" dirty="0"/>
              <a:t>Q-learning Table (Non-determinant)</a:t>
            </a:r>
          </a:p>
          <a:p>
            <a:r>
              <a:rPr lang="en-US" altLang="ko-KR" dirty="0"/>
              <a:t>DQN (Value)</a:t>
            </a:r>
            <a:endParaRPr lang="ko-KR" altLang="en-US" dirty="0"/>
          </a:p>
          <a:p>
            <a:r>
              <a:rPr lang="en-US" altLang="ko-KR" dirty="0"/>
              <a:t>Policy Gradient (Policy)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4455" y="6218904"/>
            <a:ext cx="509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https://www.cs.utexas.edu/~eladlieb/RLRG.html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657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 </a:t>
            </a:r>
            <a:r>
              <a:rPr lang="en-US" altLang="ko-KR" dirty="0" smtClean="0"/>
              <a:t>: 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(handwritten, fashion)</a:t>
            </a:r>
          </a:p>
          <a:p>
            <a:r>
              <a:rPr lang="en-US" altLang="ko-KR" dirty="0" smtClean="0"/>
              <a:t>CIFAR-10, CIFAR-100</a:t>
            </a:r>
          </a:p>
          <a:p>
            <a:r>
              <a:rPr lang="en-US" altLang="ko-KR" dirty="0" err="1" smtClean="0"/>
              <a:t>ImageNET</a:t>
            </a:r>
            <a:r>
              <a:rPr lang="en-US" altLang="ko-KR" dirty="0" smtClean="0"/>
              <a:t> (?)</a:t>
            </a:r>
            <a:endParaRPr lang="en-US" altLang="ko-KR" dirty="0"/>
          </a:p>
          <a:p>
            <a:r>
              <a:rPr lang="en-US" altLang="ko-KR" dirty="0" smtClean="0"/>
              <a:t>MS-COCO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2468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유명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 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AE / VAE / GAN</a:t>
            </a:r>
          </a:p>
          <a:p>
            <a:r>
              <a:rPr lang="en-US" altLang="ko-KR" dirty="0" smtClean="0"/>
              <a:t>Fast R-CNN / Faster R-CNN / Yolo / SSD(?) / Yolo v2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5985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적용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31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사례 </a:t>
            </a:r>
            <a:r>
              <a:rPr lang="en-US" altLang="ko-KR" dirty="0" smtClean="0"/>
              <a:t>: CNN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 (Detection)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11" y="1379913"/>
            <a:ext cx="8305246" cy="4838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801" y="6564862"/>
            <a:ext cx="713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“SSD: Single Shot </a:t>
            </a:r>
            <a:r>
              <a:rPr lang="en-US" altLang="ko-KR" sz="1200" dirty="0" err="1"/>
              <a:t>MultiBox</a:t>
            </a:r>
            <a:r>
              <a:rPr lang="en-US" altLang="ko-KR" sz="1200" dirty="0"/>
              <a:t> Detector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361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" y="1027906"/>
            <a:ext cx="9313333" cy="59243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인공지능</a:t>
            </a:r>
            <a:r>
              <a:rPr lang="en-US" altLang="ko-KR" sz="2800" dirty="0"/>
              <a:t>(AI)/</a:t>
            </a:r>
            <a:r>
              <a:rPr lang="ko-KR" altLang="en-US" sz="2800" dirty="0"/>
              <a:t>기계학습</a:t>
            </a:r>
            <a:r>
              <a:rPr lang="en-US" altLang="ko-KR" sz="2800" dirty="0"/>
              <a:t>(Machine learning)/</a:t>
            </a:r>
            <a:r>
              <a:rPr lang="ko-KR" altLang="en-US" sz="2800" dirty="0" err="1"/>
              <a:t>딥러닝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Deeplearning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2" y="1425054"/>
            <a:ext cx="1649941" cy="928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32" y="4591587"/>
            <a:ext cx="1649941" cy="9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CNN </a:t>
            </a:r>
            <a:r>
              <a:rPr lang="ko-KR" altLang="en-US" dirty="0"/>
              <a:t>응용 </a:t>
            </a:r>
            <a:r>
              <a:rPr lang="en-US" altLang="ko-KR" dirty="0"/>
              <a:t>(</a:t>
            </a:r>
            <a:r>
              <a:rPr lang="en-US" altLang="ko-KR" dirty="0" smtClean="0"/>
              <a:t>Segmentation)</a:t>
            </a:r>
            <a:endParaRPr lang="ko-KR" altLang="en-US" dirty="0"/>
          </a:p>
        </p:txBody>
      </p:sp>
      <p:pic>
        <p:nvPicPr>
          <p:cNvPr id="4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76" y="1564829"/>
            <a:ext cx="7375954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801" y="6564862"/>
            <a:ext cx="713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“Learning Deconvolution Network for Semantic Segmentation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952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적용 사례 </a:t>
            </a:r>
            <a:r>
              <a:rPr lang="en-US" altLang="ko-KR" sz="4000" dirty="0"/>
              <a:t>: CNN </a:t>
            </a:r>
            <a:r>
              <a:rPr lang="ko-KR" altLang="en-US" sz="4000" dirty="0"/>
              <a:t>응용 </a:t>
            </a:r>
            <a:r>
              <a:rPr lang="en-US" altLang="ko-KR" sz="4000" dirty="0"/>
              <a:t>(</a:t>
            </a:r>
            <a:r>
              <a:rPr lang="en-US" altLang="ko-KR" sz="4000" dirty="0" smtClean="0"/>
              <a:t>Artistic </a:t>
            </a:r>
            <a:r>
              <a:rPr lang="en-US" altLang="ko-KR" sz="4000" dirty="0"/>
              <a:t>Style </a:t>
            </a:r>
            <a:r>
              <a:rPr lang="en-US" altLang="ko-KR" sz="4000" dirty="0" smtClean="0"/>
              <a:t>Transfer)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48" y="1499288"/>
            <a:ext cx="9031752" cy="4579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801" y="6564862"/>
            <a:ext cx="713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“Image Style Transfer Using Convolutional Neural Networks”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15084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적용 사례 </a:t>
            </a:r>
            <a:r>
              <a:rPr lang="en-US" altLang="ko-KR" sz="4000" dirty="0"/>
              <a:t>: CNN </a:t>
            </a:r>
            <a:r>
              <a:rPr lang="ko-KR" altLang="en-US" sz="4000" dirty="0"/>
              <a:t>응용 </a:t>
            </a:r>
            <a:r>
              <a:rPr lang="en-US" altLang="ko-KR" sz="4000" dirty="0"/>
              <a:t>(</a:t>
            </a:r>
            <a:r>
              <a:rPr lang="en-US" altLang="ko-KR" sz="4000" dirty="0" smtClean="0"/>
              <a:t>Image Captioning)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18" y="1404246"/>
            <a:ext cx="6457583" cy="29470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22" y="4471314"/>
            <a:ext cx="2603256" cy="23003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17" y="4413980"/>
            <a:ext cx="2688283" cy="23588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78" y="4413980"/>
            <a:ext cx="1479238" cy="24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4999"/>
            <a:ext cx="10515600" cy="1325563"/>
          </a:xfrm>
        </p:spPr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CNN </a:t>
            </a:r>
            <a:r>
              <a:rPr lang="ko-KR" altLang="en-US" dirty="0"/>
              <a:t>응용 </a:t>
            </a:r>
            <a:r>
              <a:rPr lang="en-US" altLang="ko-KR" dirty="0"/>
              <a:t>(</a:t>
            </a:r>
            <a:r>
              <a:rPr lang="en-US" altLang="ko-KR" dirty="0" smtClean="0"/>
              <a:t>Visual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13" y="1483858"/>
            <a:ext cx="3358975" cy="2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64" y="1483858"/>
            <a:ext cx="3031979" cy="2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95213" y="1121143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7" name="직사각형 6"/>
          <p:cNvSpPr/>
          <p:nvPr/>
        </p:nvSpPr>
        <p:spPr>
          <a:xfrm>
            <a:off x="2731103" y="3543352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598954" y="3541946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  <p:pic>
        <p:nvPicPr>
          <p:cNvPr id="9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50" y="4208665"/>
            <a:ext cx="3051692" cy="19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13" y="4233853"/>
            <a:ext cx="3358975" cy="189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095212" y="3864520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animal doing?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347685" y="6135951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777551" y="6135951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0" y="6564863"/>
            <a:ext cx="8441085" cy="27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“Image Question Answering using Convolutional Neural Network with Dynamic Parameter Prediction”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9219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적용 사례 </a:t>
            </a:r>
            <a:r>
              <a:rPr lang="en-US" altLang="ko-KR" sz="4000" dirty="0"/>
              <a:t>: CNN </a:t>
            </a:r>
            <a:r>
              <a:rPr lang="ko-KR" altLang="en-US" sz="4000" dirty="0"/>
              <a:t>응용 </a:t>
            </a:r>
            <a:r>
              <a:rPr lang="en-US" altLang="ko-KR" sz="4000" dirty="0"/>
              <a:t>(</a:t>
            </a:r>
            <a:r>
              <a:rPr lang="en-US" altLang="ko-KR" sz="4000" dirty="0" smtClean="0"/>
              <a:t>Autonomous Driving)</a:t>
            </a:r>
            <a:endParaRPr lang="ko-KR" altLang="en-US" sz="4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1" y="1522399"/>
            <a:ext cx="9111297" cy="51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5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Reinforcement Learning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2" y="2324894"/>
            <a:ext cx="2809875" cy="3352800"/>
          </a:xfrm>
        </p:spPr>
      </p:pic>
    </p:spTree>
    <p:extLst>
      <p:ext uri="{BB962C8B-B14F-4D97-AF65-F5344CB8AC3E}">
        <p14:creationId xmlns:p14="http://schemas.microsoft.com/office/powerpoint/2010/main" val="28542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Reinforcement Learning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15419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16549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</a:t>
            </a:r>
            <a:r>
              <a:rPr lang="en-US" altLang="ko-KR" dirty="0"/>
              <a:t>/</a:t>
            </a:r>
            <a:r>
              <a:rPr lang="ko-KR" altLang="en-US" dirty="0"/>
              <a:t>기계학습</a:t>
            </a:r>
            <a:r>
              <a:rPr lang="en-US" altLang="ko-KR" dirty="0"/>
              <a:t>(Machine learning)/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://blogs.nvidia.com/blog/2016/07/29/whats-difference-artificial-intelligence-machine-learning-deep-learning-ai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smtClean="0"/>
              <a:t>모두를 </a:t>
            </a:r>
            <a:r>
              <a:rPr lang="ko-KR" altLang="en-US" dirty="0"/>
              <a:t>위한 </a:t>
            </a:r>
            <a:r>
              <a:rPr lang="ko-KR" altLang="en-US" dirty="0" err="1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인공지능 소프트웨어와 함께 살아가는 세상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홍콩과기대</a:t>
            </a:r>
            <a:r>
              <a:rPr lang="ko-KR" altLang="en-US" dirty="0"/>
              <a:t> </a:t>
            </a:r>
            <a:r>
              <a:rPr lang="ko-KR" altLang="en-US" dirty="0" smtClean="0"/>
              <a:t>김성훈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www.edwith.org/others26/joinLectures/9829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www.edwith.org/others27/joinLectures/9936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altLang="ko-KR" dirty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63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의 역사 및 </a:t>
            </a:r>
            <a:r>
              <a:rPr lang="en-US" altLang="ko-KR" dirty="0"/>
              <a:t>AI Winter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9" y="1486395"/>
            <a:ext cx="11339443" cy="50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4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대천황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27" y="1690688"/>
            <a:ext cx="7775944" cy="3215677"/>
          </a:xfrm>
        </p:spPr>
      </p:pic>
      <p:sp>
        <p:nvSpPr>
          <p:cNvPr id="6" name="TextBox 5"/>
          <p:cNvSpPr txBox="1"/>
          <p:nvPr/>
        </p:nvSpPr>
        <p:spPr>
          <a:xfrm>
            <a:off x="634408" y="5346666"/>
            <a:ext cx="109231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인공지능 大家 </a:t>
            </a:r>
            <a:r>
              <a:rPr lang="en-US" altLang="ko-KR" sz="1400" dirty="0"/>
              <a:t>4</a:t>
            </a:r>
            <a:r>
              <a:rPr lang="ko-KR" altLang="en-US" sz="1400" dirty="0"/>
              <a:t>인 </a:t>
            </a:r>
            <a:r>
              <a:rPr lang="en-US" altLang="ko-KR" sz="1400" dirty="0"/>
              <a:t>- </a:t>
            </a:r>
            <a:r>
              <a:rPr lang="ko-KR" altLang="en-US" sz="1400" dirty="0"/>
              <a:t>인공지능 기계학습법 ‘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’ 연구의 대가들</a:t>
            </a:r>
            <a:r>
              <a:rPr lang="en-US" altLang="ko-KR" sz="1400" dirty="0"/>
              <a:t>. </a:t>
            </a:r>
            <a:r>
              <a:rPr lang="ko-KR" altLang="en-US" sz="1400" dirty="0"/>
              <a:t>인공지능 전문가들 사이에서 영화 제목을 따 ‘</a:t>
            </a:r>
            <a:r>
              <a:rPr lang="ko-KR" altLang="en-US" sz="1400" dirty="0" err="1"/>
              <a:t>판타스틱</a:t>
            </a:r>
            <a:r>
              <a:rPr lang="en-US" altLang="ko-KR" sz="1400" dirty="0"/>
              <a:t>4’</a:t>
            </a:r>
            <a:r>
              <a:rPr lang="ko-KR" altLang="en-US" sz="1400" dirty="0"/>
              <a:t>로 불린다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2014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캐나다 몬트리올에서 열린 ‘신경정보처리시스템’ 학회에서 찍은 사진이다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왼쪽부터 얀 </a:t>
            </a:r>
            <a:r>
              <a:rPr lang="ko-KR" altLang="en-US" sz="1400" dirty="0" err="1"/>
              <a:t>레쿤</a:t>
            </a:r>
            <a:r>
              <a:rPr lang="en-US" altLang="ko-KR" sz="1400" dirty="0"/>
              <a:t>(</a:t>
            </a:r>
            <a:r>
              <a:rPr lang="ko-KR" altLang="en-US" sz="1400" dirty="0"/>
              <a:t>미국 </a:t>
            </a:r>
            <a:r>
              <a:rPr lang="ko-KR" altLang="en-US" sz="1400" dirty="0" err="1"/>
              <a:t>뉴욕대</a:t>
            </a:r>
            <a:r>
              <a:rPr lang="ko-KR" altLang="en-US" sz="1400" dirty="0"/>
              <a:t> 교수</a:t>
            </a:r>
            <a:r>
              <a:rPr lang="en-US" altLang="ko-KR" sz="1400" dirty="0"/>
              <a:t>) </a:t>
            </a:r>
            <a:r>
              <a:rPr lang="ko-KR" altLang="en-US" sz="1400" dirty="0"/>
              <a:t>페이스북 인공지능연구소장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제프리</a:t>
            </a:r>
            <a:r>
              <a:rPr lang="ko-KR" altLang="en-US" sz="1400" dirty="0"/>
              <a:t> 힌튼</a:t>
            </a:r>
            <a:r>
              <a:rPr lang="en-US" altLang="ko-KR" sz="1400" dirty="0"/>
              <a:t>(</a:t>
            </a:r>
            <a:r>
              <a:rPr lang="ko-KR" altLang="en-US" sz="1400" dirty="0"/>
              <a:t>캐나다 토론토대 교수</a:t>
            </a:r>
            <a:r>
              <a:rPr lang="en-US" altLang="ko-KR" sz="1400" dirty="0"/>
              <a:t>) </a:t>
            </a:r>
            <a:r>
              <a:rPr lang="ko-KR" altLang="en-US" sz="1400" dirty="0"/>
              <a:t>구글 석학 연구원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요수아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벤지오</a:t>
            </a:r>
            <a:r>
              <a:rPr lang="en-US" altLang="ko-KR" sz="1400" dirty="0"/>
              <a:t>(IBM</a:t>
            </a:r>
            <a:r>
              <a:rPr lang="ko-KR" altLang="en-US" sz="1400" dirty="0"/>
              <a:t>과 공동 연구</a:t>
            </a:r>
            <a:r>
              <a:rPr lang="en-US" altLang="ko-KR" sz="1400" dirty="0"/>
              <a:t>) </a:t>
            </a:r>
            <a:r>
              <a:rPr lang="ko-KR" altLang="en-US" sz="1400" dirty="0"/>
              <a:t>캐나다 몬트리올대 교수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앤드루</a:t>
            </a:r>
            <a:r>
              <a:rPr lang="ko-KR" altLang="en-US" sz="1400" dirty="0"/>
              <a:t> 응</a:t>
            </a:r>
            <a:r>
              <a:rPr lang="en-US" altLang="ko-KR" sz="1400" dirty="0"/>
              <a:t>(</a:t>
            </a:r>
            <a:r>
              <a:rPr lang="ko-KR" altLang="en-US" sz="1400" dirty="0"/>
              <a:t>미국 스탠퍼드대 교수</a:t>
            </a:r>
            <a:r>
              <a:rPr lang="en-US" altLang="ko-KR" sz="1400" dirty="0"/>
              <a:t>) </a:t>
            </a:r>
            <a:r>
              <a:rPr lang="ko-KR" altLang="en-US" sz="1400" dirty="0"/>
              <a:t>실리콘밸리 중국 </a:t>
            </a:r>
            <a:r>
              <a:rPr lang="ko-KR" altLang="en-US" sz="1400" dirty="0" err="1"/>
              <a:t>바이두</a:t>
            </a:r>
            <a:r>
              <a:rPr lang="ko-KR" altLang="en-US" sz="1400" dirty="0"/>
              <a:t> 인공지능연구소 수석연구원</a:t>
            </a:r>
            <a:r>
              <a:rPr lang="en-US" altLang="ko-KR" sz="1400" dirty="0"/>
              <a:t>. /</a:t>
            </a:r>
            <a:r>
              <a:rPr lang="ko-KR" altLang="en-US" sz="1400" dirty="0" err="1"/>
              <a:t>앤드루</a:t>
            </a:r>
            <a:r>
              <a:rPr lang="ko-KR" altLang="en-US" sz="1400" dirty="0"/>
              <a:t> 응 제공</a:t>
            </a:r>
          </a:p>
        </p:txBody>
      </p:sp>
    </p:spTree>
    <p:extLst>
      <p:ext uri="{BB962C8B-B14F-4D97-AF65-F5344CB8AC3E}">
        <p14:creationId xmlns:p14="http://schemas.microsoft.com/office/powerpoint/2010/main" val="127100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인공지능</a:t>
            </a:r>
            <a:r>
              <a:rPr lang="en-US" altLang="ko-KR" sz="2800" dirty="0" smtClean="0"/>
              <a:t>(AI)/</a:t>
            </a:r>
            <a:r>
              <a:rPr lang="ko-KR" altLang="en-US" sz="2800" dirty="0" smtClean="0"/>
              <a:t>기계학습</a:t>
            </a:r>
            <a:r>
              <a:rPr lang="en-US" altLang="ko-KR" sz="2800" dirty="0" smtClean="0"/>
              <a:t>(Machine learning)/</a:t>
            </a:r>
            <a:r>
              <a:rPr lang="ko-KR" altLang="en-US" sz="2800" dirty="0" err="1" smtClean="0"/>
              <a:t>딥러닝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Deeplearning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328034" y="1985963"/>
            <a:ext cx="5535932" cy="4191000"/>
            <a:chOff x="3170317" y="1985963"/>
            <a:chExt cx="5535932" cy="4191000"/>
          </a:xfrm>
        </p:grpSpPr>
        <p:sp>
          <p:nvSpPr>
            <p:cNvPr id="5" name="타원 4"/>
            <p:cNvSpPr/>
            <p:nvPr/>
          </p:nvSpPr>
          <p:spPr>
            <a:xfrm>
              <a:off x="3170317" y="1985963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인공지능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4835812" y="2306526"/>
              <a:ext cx="3870437" cy="387043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42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기계학습</a:t>
              </a:r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5150712" y="3385226"/>
              <a:ext cx="2791737" cy="279173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  <a:alpha val="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딥러닝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9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Mechanics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690688"/>
            <a:ext cx="108013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17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Mechanics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690688"/>
            <a:ext cx="114109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인공지능</a:t>
            </a:r>
            <a:r>
              <a:rPr lang="en-US" altLang="ko-KR" sz="2800" dirty="0"/>
              <a:t>(AI)/</a:t>
            </a:r>
            <a:r>
              <a:rPr lang="ko-KR" altLang="en-US" sz="2800" dirty="0"/>
              <a:t>기계학습</a:t>
            </a:r>
            <a:r>
              <a:rPr lang="en-US" altLang="ko-KR" sz="2800" dirty="0"/>
              <a:t>(Machine learning)/</a:t>
            </a:r>
            <a:r>
              <a:rPr lang="ko-KR" altLang="en-US" sz="2800" dirty="0" err="1"/>
              <a:t>딥러닝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Deeplearning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000" dirty="0" smtClean="0">
                <a:latin typeface="+mn-ea"/>
              </a:rPr>
              <a:t>Y = </a:t>
            </a:r>
            <a:r>
              <a:rPr lang="en-US" altLang="ko-KR" sz="2000" dirty="0" err="1" smtClean="0">
                <a:latin typeface="+mn-ea"/>
              </a:rPr>
              <a:t>aX</a:t>
            </a:r>
            <a:r>
              <a:rPr lang="en-US" altLang="ko-KR" sz="2000" dirty="0" smtClean="0">
                <a:latin typeface="+mn-ea"/>
              </a:rPr>
              <a:t> + b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endParaRPr lang="en-US" altLang="ko-KR" sz="2000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2000" dirty="0" smtClean="0">
                <a:latin typeface="+mn-ea"/>
              </a:rPr>
              <a:t>전통적인 프로그래밍</a:t>
            </a:r>
            <a:endParaRPr lang="en-US" altLang="ko-KR" sz="20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1800" dirty="0" err="1" smtClean="0">
                <a:latin typeface="+mn-ea"/>
              </a:rPr>
              <a:t>로직</a:t>
            </a:r>
            <a:r>
              <a:rPr lang="ko-KR" altLang="en-US" sz="1800" dirty="0" smtClean="0">
                <a:latin typeface="+mn-ea"/>
              </a:rPr>
              <a:t> 작성 </a:t>
            </a:r>
            <a:r>
              <a:rPr lang="en-US" altLang="ko-KR" sz="1800" dirty="0" smtClean="0">
                <a:latin typeface="+mn-ea"/>
              </a:rPr>
              <a:t>: Data(X)</a:t>
            </a:r>
            <a:r>
              <a:rPr lang="ko-KR" altLang="en-US" sz="1800" dirty="0" smtClean="0">
                <a:latin typeface="+mn-ea"/>
              </a:rPr>
              <a:t>를 입력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Program(</a:t>
            </a:r>
            <a:r>
              <a:rPr lang="en-US" altLang="ko-KR" sz="1800" dirty="0" err="1" smtClean="0">
                <a:latin typeface="+mn-ea"/>
              </a:rPr>
              <a:t>aX</a:t>
            </a:r>
            <a:r>
              <a:rPr lang="en-US" altLang="ko-KR" sz="1800" dirty="0" smtClean="0">
                <a:latin typeface="+mn-ea"/>
              </a:rPr>
              <a:t> + b) </a:t>
            </a:r>
            <a:r>
              <a:rPr lang="ko-KR" altLang="en-US" sz="1800" dirty="0" smtClean="0">
                <a:latin typeface="+mn-ea"/>
              </a:rPr>
              <a:t>계산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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Y</a:t>
            </a:r>
            <a:r>
              <a:rPr lang="ko-KR" altLang="en-US" sz="1800" dirty="0" smtClean="0">
                <a:latin typeface="+mn-ea"/>
              </a:rPr>
              <a:t>를 </a:t>
            </a:r>
            <a:r>
              <a:rPr lang="en-US" altLang="ko-KR" sz="1800" dirty="0" smtClean="0">
                <a:latin typeface="+mn-ea"/>
              </a:rPr>
              <a:t>Output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ko-KR" sz="1800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2000" dirty="0" smtClean="0">
                <a:latin typeface="+mn-ea"/>
              </a:rPr>
              <a:t>기계학습</a:t>
            </a:r>
            <a:endParaRPr lang="en-US" altLang="ko-KR" sz="20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800" dirty="0" smtClean="0">
                <a:latin typeface="+mn-ea"/>
              </a:rPr>
              <a:t>Data(X), Output(Y)</a:t>
            </a:r>
            <a:r>
              <a:rPr lang="ko-KR" altLang="en-US" sz="1800" dirty="0" smtClean="0">
                <a:latin typeface="+mn-ea"/>
              </a:rPr>
              <a:t>을 입력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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Program(parameters[a</a:t>
            </a:r>
            <a:r>
              <a:rPr lang="ko-KR" altLang="en-US" sz="1800" dirty="0" smtClean="0">
                <a:latin typeface="+mn-ea"/>
              </a:rPr>
              <a:t>와 </a:t>
            </a:r>
            <a:r>
              <a:rPr lang="en-US" altLang="ko-KR" sz="1800" dirty="0" smtClean="0">
                <a:latin typeface="+mn-ea"/>
              </a:rPr>
              <a:t>b])</a:t>
            </a:r>
            <a:r>
              <a:rPr lang="ko-KR" altLang="en-US" sz="1800" dirty="0" smtClean="0">
                <a:latin typeface="+mn-ea"/>
              </a:rPr>
              <a:t>을 구함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ko-KR" altLang="en-US" sz="2000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122334" y="3536183"/>
            <a:ext cx="6155671" cy="821267"/>
            <a:chOff x="5122334" y="3860800"/>
            <a:chExt cx="6155671" cy="821267"/>
          </a:xfrm>
        </p:grpSpPr>
        <p:sp>
          <p:nvSpPr>
            <p:cNvPr id="11" name="직사각형 10"/>
            <p:cNvSpPr/>
            <p:nvPr/>
          </p:nvSpPr>
          <p:spPr>
            <a:xfrm>
              <a:off x="7323667" y="3860800"/>
              <a:ext cx="1828800" cy="821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Computer</a:t>
              </a:r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9152467" y="4271433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6790267" y="4076880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6790267" y="4524352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22334" y="3883636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22334" y="4303679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Program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61661" y="4068302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Output</a:t>
              </a:r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122334" y="5355755"/>
            <a:ext cx="6155671" cy="821267"/>
            <a:chOff x="5122334" y="5579431"/>
            <a:chExt cx="6155671" cy="821267"/>
          </a:xfrm>
        </p:grpSpPr>
        <p:sp>
          <p:nvSpPr>
            <p:cNvPr id="20" name="직사각형 19"/>
            <p:cNvSpPr/>
            <p:nvPr/>
          </p:nvSpPr>
          <p:spPr>
            <a:xfrm>
              <a:off x="7323667" y="5579431"/>
              <a:ext cx="1828800" cy="821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Computer</a:t>
              </a:r>
              <a:endParaRPr lang="ko-KR" altLang="en-US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9152467" y="5990064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6790267" y="5795511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790267" y="6242983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122334" y="5602267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22334" y="6022310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Output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61661" y="5786933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Program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24538" y="5202444"/>
            <a:ext cx="4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24538" y="6019307"/>
            <a:ext cx="4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46104" y="5913469"/>
            <a:ext cx="74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a, 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강화학습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(Supervised Learning)</a:t>
            </a:r>
          </a:p>
          <a:p>
            <a:pPr lvl="1"/>
            <a:r>
              <a:rPr lang="en-US" altLang="ko-KR" dirty="0" smtClean="0"/>
              <a:t>X, Y</a:t>
            </a:r>
            <a:r>
              <a:rPr lang="ko-KR" altLang="en-US" dirty="0" smtClean="0"/>
              <a:t>를 주고 </a:t>
            </a:r>
            <a:r>
              <a:rPr lang="en-US" altLang="ko-KR" dirty="0" smtClean="0"/>
              <a:t>parameters(a, b)</a:t>
            </a:r>
            <a:r>
              <a:rPr lang="ko-KR" altLang="en-US" dirty="0" smtClean="0"/>
              <a:t>를 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err="1" smtClean="0"/>
              <a:t>비지도학습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(Un-supervised Learning)</a:t>
            </a:r>
          </a:p>
          <a:p>
            <a:pPr lvl="1"/>
            <a:r>
              <a:rPr lang="en-US" altLang="ko-KR" dirty="0" smtClean="0"/>
              <a:t>X</a:t>
            </a:r>
            <a:r>
              <a:rPr lang="ko-KR" altLang="en-US" dirty="0" smtClean="0"/>
              <a:t>를 </a:t>
            </a:r>
            <a:r>
              <a:rPr lang="ko-KR" altLang="en-US" dirty="0"/>
              <a:t>주고 </a:t>
            </a:r>
            <a:r>
              <a:rPr lang="en-US" altLang="ko-KR" dirty="0"/>
              <a:t>parameters(a</a:t>
            </a:r>
            <a:r>
              <a:rPr lang="en-US" altLang="ko-KR" dirty="0" smtClean="0"/>
              <a:t>, b</a:t>
            </a:r>
            <a:r>
              <a:rPr lang="en-US" altLang="ko-KR" dirty="0"/>
              <a:t>)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강화학습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(Reinforcement Learning)</a:t>
            </a:r>
          </a:p>
          <a:p>
            <a:pPr lvl="1"/>
            <a:r>
              <a:rPr lang="en-US" altLang="ko-KR" dirty="0" smtClean="0"/>
              <a:t>State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에 따른 </a:t>
            </a:r>
            <a:r>
              <a:rPr lang="en-US" altLang="ko-KR" dirty="0" smtClean="0"/>
              <a:t>reward</a:t>
            </a:r>
            <a:r>
              <a:rPr lang="ko-KR" altLang="en-US" dirty="0" smtClean="0"/>
              <a:t>를 가지고 스스로 학습</a:t>
            </a:r>
            <a:endParaRPr lang="en-US" altLang="ko-KR" dirty="0"/>
          </a:p>
          <a:p>
            <a:r>
              <a:rPr lang="ko-KR" altLang="en-US" dirty="0" smtClean="0"/>
              <a:t>기타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(Semi-supervised Learning)</a:t>
            </a:r>
          </a:p>
          <a:p>
            <a:pPr lvl="2"/>
            <a:r>
              <a:rPr lang="en-US" altLang="ko-KR" dirty="0" smtClean="0"/>
              <a:t>X, Y(X</a:t>
            </a:r>
            <a:r>
              <a:rPr lang="ko-KR" altLang="en-US" dirty="0" smtClean="0"/>
              <a:t>로 대체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주고 </a:t>
            </a:r>
            <a:r>
              <a:rPr lang="en-US" altLang="ko-KR" dirty="0" smtClean="0"/>
              <a:t>parameters(</a:t>
            </a:r>
            <a:r>
              <a:rPr lang="en-US" altLang="ko-KR" dirty="0" err="1" smtClean="0"/>
              <a:t>a,b</a:t>
            </a:r>
            <a:r>
              <a:rPr lang="en-US" altLang="ko-KR" dirty="0"/>
              <a:t>)</a:t>
            </a:r>
            <a:r>
              <a:rPr lang="ko-KR" altLang="en-US" dirty="0"/>
              <a:t>를 구한다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Weakly-supervised Learning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1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4800" dirty="0" smtClean="0">
                <a:solidFill>
                  <a:srgbClr val="0070C0"/>
                </a:solidFill>
              </a:rPr>
              <a:t>Deep</a:t>
            </a:r>
            <a:r>
              <a:rPr lang="en-US" altLang="ko-KR" dirty="0" smtClean="0"/>
              <a:t> Neural Network</a:t>
            </a:r>
            <a:br>
              <a:rPr lang="en-US" altLang="ko-KR" dirty="0" smtClean="0"/>
            </a:br>
            <a:r>
              <a:rPr lang="en-US" altLang="ko-KR" dirty="0" smtClean="0"/>
              <a:t>	+ Machine </a:t>
            </a:r>
            <a:r>
              <a:rPr lang="en-US" altLang="ko-KR" sz="4800" dirty="0" smtClean="0">
                <a:solidFill>
                  <a:srgbClr val="FF0000"/>
                </a:solidFill>
              </a:rPr>
              <a:t>Learning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78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hlinkClick r:id="rId2" action="ppaction://hlinkpres?slideindex=1&amp;slidetitle="/>
              </a:rPr>
              <a:t>퍼셉트론</a:t>
            </a:r>
            <a:r>
              <a:rPr lang="en-US" altLang="ko-KR" dirty="0" smtClean="0">
                <a:hlinkClick r:id="rId2" action="ppaction://hlinkpres?slideindex=1&amp;slidetitle="/>
              </a:rPr>
              <a:t>*(Perceptron)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인공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신경망 </a:t>
            </a:r>
            <a:r>
              <a:rPr lang="en-US" altLang="ko-KR" dirty="0" smtClean="0"/>
              <a:t>(‘Artificial’ Neural Network)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03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39044"/>
            <a:ext cx="8305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20537</TotalTime>
  <Words>952</Words>
  <Application>Microsoft Office PowerPoint</Application>
  <PresentationFormat>와이드스크린</PresentationFormat>
  <Paragraphs>200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나눔바른고딕OTF Bold</vt:lpstr>
      <vt:lpstr>맑은 고딕</vt:lpstr>
      <vt:lpstr>Arial</vt:lpstr>
      <vt:lpstr>Segoe UI Black</vt:lpstr>
      <vt:lpstr>Wingdings</vt:lpstr>
      <vt:lpstr>Office 테마</vt:lpstr>
      <vt:lpstr>4차산업혁명 어떻게 대비할까</vt:lpstr>
      <vt:lpstr>딥러닝</vt:lpstr>
      <vt:lpstr>인공지능(AI)/기계학습(Machine learning)/딥러닝(Deeplearning)</vt:lpstr>
      <vt:lpstr>인공지능(AI)/기계학습(Machine learning)/딥러닝(Deeplearning)</vt:lpstr>
      <vt:lpstr>인공지능(AI)/기계학습(Machine learning)/딥러닝(Deeplearning)</vt:lpstr>
      <vt:lpstr>지도학습/비지도학습/강화학습</vt:lpstr>
      <vt:lpstr>딥러닝이란?</vt:lpstr>
      <vt:lpstr>딥러닝이란?</vt:lpstr>
      <vt:lpstr>딥러닝이란?</vt:lpstr>
      <vt:lpstr>Deep 하다면 이 정도는 돼야</vt:lpstr>
      <vt:lpstr>Deep 하다면 이 정도는 돼야</vt:lpstr>
      <vt:lpstr>Deep 하다면 이 정도는 돼야</vt:lpstr>
      <vt:lpstr>Linear regression</vt:lpstr>
      <vt:lpstr>Multi variable linear regression</vt:lpstr>
      <vt:lpstr>Logistic regression/classification</vt:lpstr>
      <vt:lpstr>CNN (Convolutional Neural Network)</vt:lpstr>
      <vt:lpstr>CNN (Convolutional Neural Network)</vt:lpstr>
      <vt:lpstr>CNN - 동작원리</vt:lpstr>
      <vt:lpstr>CNN</vt:lpstr>
      <vt:lpstr>RNN (Recurrent Neural Network)</vt:lpstr>
      <vt:lpstr>RNN – 다양한 구성</vt:lpstr>
      <vt:lpstr>RNN / LSTM / GRU</vt:lpstr>
      <vt:lpstr>RNN / LSTM / GRU</vt:lpstr>
      <vt:lpstr>Reinforcement Learning</vt:lpstr>
      <vt:lpstr>Reinforcement Learning – Q learning</vt:lpstr>
      <vt:lpstr>그 외 : Dataset</vt:lpstr>
      <vt:lpstr>그 외 : 유명 딥러닝 모델 등</vt:lpstr>
      <vt:lpstr>그 외 : 적용 사례</vt:lpstr>
      <vt:lpstr>적용 사례 : CNN 응용 (Detection)</vt:lpstr>
      <vt:lpstr>적용 사례 : CNN 응용 (Segmentation)</vt:lpstr>
      <vt:lpstr>적용 사례 : CNN 응용 (Artistic Style Transfer)</vt:lpstr>
      <vt:lpstr>적용 사례 : CNN 응용 (Image Captioning)</vt:lpstr>
      <vt:lpstr>적용 사례 : CNN 응용 (Visual QnA)</vt:lpstr>
      <vt:lpstr>적용 사례 : CNN 응용 (Autonomous Driving)</vt:lpstr>
      <vt:lpstr>적용 사례 : Reinforcement Learning</vt:lpstr>
      <vt:lpstr>적용 사례 : Reinforcement Learning</vt:lpstr>
      <vt:lpstr>Reference</vt:lpstr>
      <vt:lpstr>AI의 역사 및 AI Winter</vt:lpstr>
      <vt:lpstr>4대천황</vt:lpstr>
      <vt:lpstr>TensorFlow Mechanics</vt:lpstr>
      <vt:lpstr>TensorFlow Mechanics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어떻게 대비할까</dc:title>
  <dc:creator>sasa</dc:creator>
  <cp:lastModifiedBy>Windows 사용자</cp:lastModifiedBy>
  <cp:revision>572</cp:revision>
  <dcterms:created xsi:type="dcterms:W3CDTF">2017-04-21T01:26:38Z</dcterms:created>
  <dcterms:modified xsi:type="dcterms:W3CDTF">2017-11-22T07:41:22Z</dcterms:modified>
</cp:coreProperties>
</file>